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4A7A3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2C2C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Ground
Leases</c:v>
                  </c:pt>
                  <c:pt idx="1">
                    <c:v>CSA</c:v>
                  </c:pt>
                  <c:pt idx="2">
                    <c:v>Farm
Stand</c:v>
                  </c:pt>
                  <c:pt idx="3">
                    <c:v>Workshops</c:v>
                  </c:pt>
                  <c:pt idx="4">
                    <c:v>Value
Added</c:v>
                  </c:pt>
                  <c:pt idx="5">
                    <c:v>Kitchen
Rental</c:v>
                  </c:pt>
                  <c:pt idx="6">
                    <c:v>Farm
Tours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75960</c:v>
                </c:pt>
                <c:pt idx="1">
                  <c:v>55575</c:v>
                </c:pt>
                <c:pt idx="2">
                  <c:v>21254</c:v>
                </c:pt>
                <c:pt idx="3">
                  <c:v>20280</c:v>
                </c:pt>
                <c:pt idx="4">
                  <c:v>9306</c:v>
                </c:pt>
                <c:pt idx="5">
                  <c:v>4283</c:v>
                </c:pt>
                <c:pt idx="6">
                  <c:v>3722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2C2C2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2C2C2C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1097280"/>
            <a:ext cx="3200400" cy="13716"/>
          </a:xfrm>
          <a:prstGeom prst="rect">
            <a:avLst/>
          </a:prstGeom>
          <a:solidFill>
            <a:srgbClr val="C4A84B">
              <a:alpha val="6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34440"/>
            <a:ext cx="5486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SOVEREIGN</a:t>
            </a:r>
            <a:endParaRPr lang="en-US" sz="44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MISFIT FARM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29260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 for a Post-Employment World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48640" y="3657600"/>
            <a:ext cx="3200400" cy="13716"/>
          </a:xfrm>
          <a:prstGeom prst="rect">
            <a:avLst/>
          </a:prstGeom>
          <a:solidFill>
            <a:srgbClr val="C4A84B">
              <a:alpha val="6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3794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Community Land Trust Model for Affordable, Purposeful Living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4480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sovereignmisfitfarm.com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D403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FARMER LEGACY PIPELINE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972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age of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farmers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105156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00400" y="10972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370M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200400" y="17373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Acres changing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 by 2040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0" y="1051560"/>
            <a:ext cx="25603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943600" y="10972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5943600" y="17373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no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succession plan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Retiring farmers are choosing between corporate ag, developers, and tech companies.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offer a fourth option: families who will farm the land forever.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24612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246120"/>
            <a:ext cx="54864" cy="1554480"/>
          </a:xfrm>
          <a:prstGeom prst="rect">
            <a:avLst/>
          </a:prstGeom>
          <a:solidFill>
            <a:srgbClr val="6B3A2A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91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Improved Farmland Wins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361188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already built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Well, roads, fencing, electric, barn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soil &amp; growing systems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of soil building you can't buy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4A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29% total project cost reduction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324612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3246120"/>
            <a:ext cx="54864" cy="1554480"/>
          </a:xfrm>
          <a:prstGeom prst="rect">
            <a:avLst/>
          </a:prstGeom>
          <a:solidFill>
            <a:srgbClr val="4A7A3A"/>
          </a:solidFill>
          <a:ln/>
        </p:spPr>
      </p:sp>
      <p:sp>
        <p:nvSpPr>
          <p:cNvPr id="20" name="Text 18"/>
          <p:cNvSpPr/>
          <p:nvPr/>
        </p:nvSpPr>
        <p:spPr>
          <a:xfrm>
            <a:off x="4983480" y="32918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Flexible Acquisition Structures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983480" y="361188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Straight sale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full market value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Bargain sale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below market + tax deduction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 estate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sell but keep living on a portion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donation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max tax benefit + legacy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Installment sale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retirement income stream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Lease-to-own</a:t>
            </a:r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try before you commit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B7D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USDA Transition Incentives Program pays retiring farmers up to 2 years of additional CRP/ACEP payments for selling to beginning farmers.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C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20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PIPELINE IS THE NETWORK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Retiring farmers don't browse CLT websites.</a:t>
            </a:r>
            <a:endParaRPr lang="en-US" sz="2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reach them through the people they trust.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175564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916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County Extension Agents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566160" y="16916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every aging farmer in their district. Already having succession conversations.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35000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 Farm Link Programs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28600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 in 30 states. Their entire job is connecting retiring with beginning farmers.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94436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28803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American Farmland Trust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66160" y="28803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network. Farmland Finder tool. 'No Farms No Food' credibility.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53872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4747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Land Trusts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566160" y="347472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hold easements on farm properties. Know which farmers are approaching retirement.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13308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0690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 Estate Planning Attorneys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40690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Having the 'what happens to the farm' conversation every single week.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3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looking for people</a:t>
            </a:r>
            <a:endParaRPr lang="en-US" sz="3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build things.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984248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920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CDFI Lenders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004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Below-market land acquisition financing. 20-30yr term.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2505456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44144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Investors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00400" y="244144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Investment Notes. 4% fixed, 3-5yr, backed by real property.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026664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2962656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State Agencies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2962656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Trust Fund and CLT program partnerships.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547872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348386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Retiring Farmers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00400" y="348386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land stays in agriculture forever. Six flexible transfer structures.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069080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00507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Founding Households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200400" y="400507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4-6 people willing to go first. Pioneers, not passengers.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4526280"/>
            <a:ext cx="4572000" cy="13716"/>
          </a:xfrm>
          <a:prstGeom prst="rect">
            <a:avLst/>
          </a:prstGeom>
          <a:solidFill>
            <a:srgbClr val="C4A84B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4617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info@sovereignmisfitfarm.com  |  sovereignmisfitfarm.com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CRISIS AHEAD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26187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194560" y="1298448"/>
            <a:ext cx="18288" cy="41148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7" name="Text 5"/>
          <p:cNvSpPr/>
          <p:nvPr/>
        </p:nvSpPr>
        <p:spPr>
          <a:xfrm>
            <a:off x="2423160" y="126187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Americans can't cover a $400 emergency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196596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31520" y="203911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50%+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2194560" y="2075688"/>
            <a:ext cx="18288" cy="41148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1" name="Text 9"/>
          <p:cNvSpPr/>
          <p:nvPr/>
        </p:nvSpPr>
        <p:spPr>
          <a:xfrm>
            <a:off x="2423160" y="203911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renters are cost-burdened (&gt;30% of income on housing)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274320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31520" y="281635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300M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2194560" y="2852928"/>
            <a:ext cx="18288" cy="41148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5" name="Text 13"/>
          <p:cNvSpPr/>
          <p:nvPr/>
        </p:nvSpPr>
        <p:spPr>
          <a:xfrm>
            <a:off x="2423160" y="28163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jobs globally at risk of AI displacement by 2030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52044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31520" y="359359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???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2194560" y="3630168"/>
            <a:ext cx="18288" cy="41148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9" name="Text 17"/>
          <p:cNvSpPr/>
          <p:nvPr/>
        </p:nvSpPr>
        <p:spPr>
          <a:xfrm>
            <a:off x="2423160" y="359359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humans do when machines do the work?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43891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7D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UBI puts a floor under income. It does not answer what 'enough' costs, or what gives life purpose.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MISFIT FARM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working answer to</a:t>
            </a:r>
            <a:endParaRPr lang="en-US" sz="3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0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impossible questions.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33172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26771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'enough' look like?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754880" y="226771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$770/mo per household. Housing, food, energy, community.</a:t>
            </a:r>
            <a:endParaRPr lang="en-US" sz="11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92608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8620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we control cost of living?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4754880" y="286207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that can never be speculated on. Food you grow. Energy you generate.</a:t>
            </a:r>
            <a:endParaRPr lang="en-US" sz="11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520440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051560" y="34564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people find purpose?</a:t>
            </a:r>
            <a:endParaRPr lang="en-US" sz="1300" dirty="0"/>
          </a:p>
        </p:txBody>
      </p:sp>
      <p:sp>
        <p:nvSpPr>
          <p:cNvPr id="13" name="Text 8"/>
          <p:cNvSpPr/>
          <p:nvPr/>
        </p:nvSpPr>
        <p:spPr>
          <a:xfrm>
            <a:off x="4754880" y="345643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Goats to milk. Children to teach. Neighbors who need you.</a:t>
            </a:r>
            <a:endParaRPr lang="en-US" sz="11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114800"/>
            <a:ext cx="320040" cy="32004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51560" y="405079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do we depend less on government?</a:t>
            </a:r>
            <a:endParaRPr lang="en-US" sz="1300" dirty="0"/>
          </a:p>
        </p:txBody>
      </p:sp>
      <p:sp>
        <p:nvSpPr>
          <p:cNvPr id="16" name="Text 10"/>
          <p:cNvSpPr/>
          <p:nvPr/>
        </p:nvSpPr>
        <p:spPr>
          <a:xfrm>
            <a:off x="4754880" y="405079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 food. Build homes. Govern yourselves. The community IS the safety net.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MODEL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74904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97280"/>
            <a:ext cx="54864" cy="123444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28016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2344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Households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77240" y="1691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99-year ground leases on 50 acres held by a 501(c)(3) CLT. Each home is unique ($10K-$150K, resident-built).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846320" y="1097280"/>
            <a:ext cx="374904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46320" y="1097280"/>
            <a:ext cx="54864" cy="123444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28016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12344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Diversified Revenue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074920" y="16916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leases, CSA, farm stand, workshops, value-added products, kitchen rental, agritourism.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548640" y="2606040"/>
            <a:ext cx="374904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48640" y="2606040"/>
            <a:ext cx="54864" cy="123444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78892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280160" y="2743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Layered Capital Stack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777240" y="320040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CDFI loans, conservation easements, state grants, USDA programs, impact investment notes.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846320" y="2606040"/>
            <a:ext cx="374904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846320" y="2606040"/>
            <a:ext cx="54864" cy="123444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278892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2743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Self-Governing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5074920" y="320040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council, talking stick, term limits. No single person essential. Democratic by design.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548640" y="4069080"/>
            <a:ext cx="8046720" cy="594360"/>
          </a:xfrm>
          <a:prstGeom prst="rect">
            <a:avLst/>
          </a:prstGeom>
          <a:solidFill>
            <a:srgbClr val="E8F0E4"/>
          </a:solidFill>
          <a:ln/>
        </p:spPr>
      </p:sp>
      <p:sp>
        <p:nvSpPr>
          <p:cNvPr id="25" name="Text 19"/>
          <p:cNvSpPr/>
          <p:nvPr/>
        </p:nvSpPr>
        <p:spPr>
          <a:xfrm>
            <a:off x="777240" y="411480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 per household at stabilization: $770-$870.  Less than a studio apartment anywhere in America.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CAPITAL STACK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097280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Source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Conservative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Moderate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Optimistic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016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CDFI Land Loan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6B3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Senior Debt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Conservation Easement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A7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Asset Sale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 Housing Trust Fund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A7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Forgivable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USDA Grants (EQIP + Rural Dev)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$55,000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A7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Community Investment Notes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$75,000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6B3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Mezzanine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Member Deposits + Donations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$62,500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$110,000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CAPITAL STACK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$405,000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$542,500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$710,000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4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37490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7D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Rule: No single funding source exceeds 70% of total capital.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41148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debt service: $12K-$23K  |  Moderate scenario debt: 51% of capital  |  Grant layer: 38%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10-YEAR FINANCIAL PROJECTIONS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27432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2743200" cy="457200"/>
          </a:xfrm>
          <a:prstGeom prst="rect">
            <a:avLst/>
          </a:prstGeom>
          <a:solidFill>
            <a:srgbClr val="6B3A2A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7899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Revenue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8745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$49K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16712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Revenue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235000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$122K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8640" y="264261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Revenue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825496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$141K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311810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Net Income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48640" y="3300984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$26K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8640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Cash Balance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3776472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$208K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40690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DSCR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425196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2.15x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200400" y="1051560"/>
            <a:ext cx="27432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4A7A3A"/>
          </a:solidFill>
          <a:ln/>
        </p:spPr>
      </p:sp>
      <p:sp>
        <p:nvSpPr>
          <p:cNvPr id="21" name="Text 19"/>
          <p:cNvSpPr/>
          <p:nvPr/>
        </p:nvSpPr>
        <p:spPr>
          <a:xfrm>
            <a:off x="3200400" y="107899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383280" y="169164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Revenue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383280" y="18745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$79K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383280" y="216712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Revenue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383280" y="235000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$189K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383280" y="264261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Revenue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383280" y="2825496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$233K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383280" y="311810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Net Income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383280" y="3300984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$89K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3383280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Cash Balance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383280" y="3776472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$1.01M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383280" y="40690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DSCR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383280" y="425196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6.37x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035040" y="1051560"/>
            <a:ext cx="27432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035040" y="1051560"/>
            <a:ext cx="2743200" cy="457200"/>
          </a:xfrm>
          <a:prstGeom prst="rect">
            <a:avLst/>
          </a:prstGeom>
          <a:solidFill>
            <a:srgbClr val="2D5016"/>
          </a:solidFill>
          <a:ln/>
        </p:spPr>
      </p:sp>
      <p:sp>
        <p:nvSpPr>
          <p:cNvPr id="36" name="Text 34"/>
          <p:cNvSpPr/>
          <p:nvPr/>
        </p:nvSpPr>
        <p:spPr>
          <a:xfrm>
            <a:off x="6035040" y="107899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OPTIMISTIC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217920" y="169164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Revenue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217920" y="18745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$118K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217920" y="2167128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Revenue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217920" y="235000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$277K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6217920" y="264261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Revenue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217920" y="2825496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$371K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217920" y="311810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Net Income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217920" y="3300984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$170K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217920" y="3593592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 Cash Balance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217920" y="3776472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$2.08M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217920" y="40690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DSCR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217920" y="425196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14.9x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548640" y="46634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DSCR target: &gt;1.25x for lender comfort. All scenarios exceed this by Year 5.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DIVERSIFICATION (Year 5 — Moderate)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760720" y="1097280"/>
            <a:ext cx="30175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5760720" y="1097280"/>
            <a:ext cx="54864" cy="347472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7" name="Text 4"/>
          <p:cNvSpPr/>
          <p:nvPr/>
        </p:nvSpPr>
        <p:spPr>
          <a:xfrm>
            <a:off x="6035040" y="12344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Insight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035040" y="1691640"/>
            <a:ext cx="2560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leases = stable base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(~40% of revenue)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 revenue = seasonal upside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(~45% combined)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Workshops &amp; tours = high margin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(~15% supplemental)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8B7D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stream &gt;50%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Resilient by design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C18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NOW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8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transition is already</a:t>
            </a:r>
            <a:endParaRPr lang="en-US" sz="2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28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happening.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0574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will displace knowledge workers first — the people who define identity through job titles. When the title disappears, those with community, land, and skills will weather it. Those with only a UBI check won't.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48640" y="2862072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770632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costs absorb any income floor. UBI without structural cost control is a treadmill. SMF breaks the treadmill — land in perpetual trust can never be speculated on.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3575304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483864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comes from being needed. Every morning at SMF there are goats to milk, children to teach, gardens to tend, and decisions to make together. No employer required.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48640" y="4288536"/>
            <a:ext cx="109728" cy="109728"/>
          </a:xfrm>
          <a:prstGeom prst="rect">
            <a:avLst/>
          </a:prstGeom>
          <a:solidFill>
            <a:srgbClr val="C4A84B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4197096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5F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model works whether UBI arrives or not. It works in a recession. It works if government programs disappear. The community IS the safety net.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0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0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REPLICABLE BY DESIGN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SMF is not a one-off project. It's an open-source playbook.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691640"/>
            <a:ext cx="54864" cy="64008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82880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17373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Financial Model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325880" y="201168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10-year, 3-scenario Excel model with 1,071 formulas. Every assumption editable.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548640" y="246888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48640" y="2468880"/>
            <a:ext cx="54864" cy="64008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60604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325880" y="2514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Templates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1325880" y="27889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CLT bylaws, 99-year ground lease, governance charter, founding covenant.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48640" y="324612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48640" y="3246120"/>
            <a:ext cx="54864" cy="64008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32588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Catalyst Playbook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1325880" y="356616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guide from one person's conviction to 12 occupied households.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548640" y="4023360"/>
            <a:ext cx="804672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548640" y="4023360"/>
            <a:ext cx="54864" cy="640080"/>
          </a:xfrm>
          <a:prstGeom prst="rect">
            <a:avLst/>
          </a:prstGeom>
          <a:solidFill>
            <a:srgbClr val="4A7A3A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4160520"/>
            <a:ext cx="365760" cy="36576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325880" y="4069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5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Farm Operations Manual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1325880" y="43434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CSA setup, crop plans, livestock care, commercial kitchen, workshop programs.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548640" y="457200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A9B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resources are free and available at sovereignmisfitfarm.com/resources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SMF Investor Pitch Deck</dc:title>
  <dc:subject>PptxGenJS Presentation</dc:subject>
  <dc:creator>Sovereign Misfit Farm</dc:creator>
  <cp:lastModifiedBy>Sovereign Misfit Farm</cp:lastModifiedBy>
  <cp:revision>1</cp:revision>
  <dcterms:created xsi:type="dcterms:W3CDTF">2026-03-18T04:40:08Z</dcterms:created>
  <dcterms:modified xsi:type="dcterms:W3CDTF">2026-03-18T04:40:08Z</dcterms:modified>
</cp:coreProperties>
</file>